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6" r:id="rId5"/>
    <p:sldId id="281" r:id="rId6"/>
    <p:sldId id="284" r:id="rId7"/>
    <p:sldId id="285" r:id="rId8"/>
    <p:sldId id="264" r:id="rId9"/>
    <p:sldId id="267" r:id="rId10"/>
    <p:sldId id="278" r:id="rId11"/>
    <p:sldId id="275" r:id="rId12"/>
    <p:sldId id="276" r:id="rId13"/>
    <p:sldId id="277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91B7"/>
    <a:srgbClr val="24577A"/>
    <a:srgbClr val="225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5" autoAdjust="0"/>
    <p:restoredTop sz="94639" autoAdjust="0"/>
  </p:normalViewPr>
  <p:slideViewPr>
    <p:cSldViewPr>
      <p:cViewPr>
        <p:scale>
          <a:sx n="100" d="100"/>
          <a:sy n="100" d="100"/>
        </p:scale>
        <p:origin x="-2310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F216E-AE01-429C-AEEE-598E6ECCD61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95C66-7FED-40E6-947B-C02D6C3F5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7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5C66-7FED-40E6-947B-C02D6C3F52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6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2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5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8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2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0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6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8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2B42-09C4-4F90-8683-B2186B206BAF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7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42B42-09C4-4F90-8683-B2186B206BAF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FE2CC-E162-432D-AF97-C1CD045B1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3.pd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7.pd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9.pd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df"/><Relationship Id="rId5" Type="http://schemas.openxmlformats.org/officeDocument/2006/relationships/image" Target="../media/image4.png"/><Relationship Id="rId4" Type="http://schemas.openxmlformats.org/officeDocument/2006/relationships/image" Target="../media/image7.pd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df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df"/><Relationship Id="rId5" Type="http://schemas.openxmlformats.org/officeDocument/2006/relationships/image" Target="../media/image7.png"/><Relationship Id="rId4" Type="http://schemas.openxmlformats.org/officeDocument/2006/relationships/image" Target="../media/image13.pd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d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1.pd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df"/><Relationship Id="rId5" Type="http://schemas.openxmlformats.org/officeDocument/2006/relationships/image" Target="../media/image12.png"/><Relationship Id="rId4" Type="http://schemas.openxmlformats.org/officeDocument/2006/relationships/image" Target="../media/image23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1.pd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df"/><Relationship Id="rId5" Type="http://schemas.openxmlformats.org/officeDocument/2006/relationships/image" Target="../media/image12.png"/><Relationship Id="rId4" Type="http://schemas.openxmlformats.org/officeDocument/2006/relationships/image" Target="../media/image23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29.pd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df"/><Relationship Id="rId5" Type="http://schemas.openxmlformats.org/officeDocument/2006/relationships/image" Target="../media/image11.png"/><Relationship Id="rId4" Type="http://schemas.openxmlformats.org/officeDocument/2006/relationships/image" Target="../media/image21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d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df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33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df"/><Relationship Id="rId5" Type="http://schemas.openxmlformats.org/officeDocument/2006/relationships/image" Target="../media/image18.png"/><Relationship Id="rId4" Type="http://schemas.openxmlformats.org/officeDocument/2006/relationships/image" Target="../media/image35.pdf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rgbClr val="6391B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391B7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670175"/>
            <a:ext cx="79248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24577A"/>
                </a:solidFill>
              </a:rPr>
              <a:t>Tri-County Technical College</a:t>
            </a:r>
            <a:endParaRPr lang="en-US" b="1" dirty="0">
              <a:solidFill>
                <a:srgbClr val="24577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76450" y="4114800"/>
            <a:ext cx="4991100" cy="71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06244" y="914400"/>
            <a:ext cx="7731512" cy="1651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5638800"/>
            <a:ext cx="3124200" cy="533400"/>
            <a:chOff x="4648200" y="5638800"/>
            <a:chExt cx="3124200" cy="533400"/>
          </a:xfrm>
        </p:grpSpPr>
        <p:sp>
          <p:nvSpPr>
            <p:cNvPr id="12" name="Rectangle 11"/>
            <p:cNvSpPr/>
            <p:nvPr/>
          </p:nvSpPr>
          <p:spPr>
            <a:xfrm>
              <a:off x="4648200" y="5638800"/>
              <a:ext cx="2590800" cy="533400"/>
            </a:xfrm>
            <a:prstGeom prst="rect">
              <a:avLst/>
            </a:prstGeom>
            <a:solidFill>
              <a:srgbClr val="2256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 rot="5400000">
              <a:off x="7239000" y="5638800"/>
              <a:ext cx="533400" cy="533400"/>
            </a:xfrm>
            <a:prstGeom prst="rtTriangle">
              <a:avLst/>
            </a:prstGeom>
            <a:solidFill>
              <a:srgbClr val="2256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0" y="56007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cap="all" spc="200" dirty="0" smtClean="0">
                <a:solidFill>
                  <a:schemeClr val="bg1"/>
                </a:solidFill>
              </a:rPr>
              <a:t>September 2013</a:t>
            </a:r>
            <a:endParaRPr lang="en-US" sz="2400" cap="all" spc="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562600"/>
            <a:ext cx="9144000" cy="76200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38400"/>
            <a:ext cx="9144000" cy="76200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41600" y="571500"/>
            <a:ext cx="3860800" cy="14859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806700"/>
            <a:ext cx="8229600" cy="363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ts val="3200"/>
              </a:lnSpc>
              <a:spcBef>
                <a:spcPts val="36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dirty="0" smtClean="0"/>
              <a:t>Calculate </a:t>
            </a:r>
            <a:r>
              <a:rPr lang="en-US" sz="2800" b="1" dirty="0" smtClean="0">
                <a:solidFill>
                  <a:srgbClr val="24577A"/>
                </a:solidFill>
              </a:rPr>
              <a:t>benefits and costs</a:t>
            </a:r>
            <a:r>
              <a:rPr lang="en-US" sz="2800" b="1" dirty="0" smtClean="0"/>
              <a:t> </a:t>
            </a:r>
            <a:r>
              <a:rPr lang="en-US" sz="2800" dirty="0" smtClean="0"/>
              <a:t>to stakeholders</a:t>
            </a:r>
          </a:p>
          <a:p>
            <a:pPr marL="342900" lvl="0" indent="-342900">
              <a:lnSpc>
                <a:spcPts val="3200"/>
              </a:lnSpc>
              <a:spcBef>
                <a:spcPts val="36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dirty="0" smtClean="0"/>
              <a:t>Derive the </a:t>
            </a:r>
            <a:r>
              <a:rPr lang="en-US" sz="2800" b="1" dirty="0" smtClean="0">
                <a:solidFill>
                  <a:srgbClr val="24577A"/>
                </a:solidFill>
              </a:rPr>
              <a:t>future benefits stream</a:t>
            </a:r>
          </a:p>
          <a:p>
            <a:pPr marL="342900" lvl="0" indent="-342900">
              <a:lnSpc>
                <a:spcPts val="3200"/>
              </a:lnSpc>
              <a:spcBef>
                <a:spcPts val="36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b="1" dirty="0" smtClean="0">
                <a:solidFill>
                  <a:srgbClr val="24577A"/>
                </a:solidFill>
              </a:rPr>
              <a:t>Discount results</a:t>
            </a:r>
            <a:r>
              <a:rPr lang="en-US" sz="2800" b="1" dirty="0" smtClean="0"/>
              <a:t> </a:t>
            </a:r>
            <a:r>
              <a:rPr lang="en-US" sz="2800" dirty="0" smtClean="0"/>
              <a:t>to current-year dollars</a:t>
            </a:r>
          </a:p>
          <a:p>
            <a:pPr marL="342900" lvl="0" indent="-342900">
              <a:lnSpc>
                <a:spcPts val="3200"/>
              </a:lnSpc>
              <a:spcBef>
                <a:spcPts val="36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dirty="0" smtClean="0"/>
              <a:t>Determine </a:t>
            </a:r>
            <a:r>
              <a:rPr lang="en-US" sz="2800" b="1" dirty="0" smtClean="0">
                <a:solidFill>
                  <a:srgbClr val="24577A"/>
                </a:solidFill>
              </a:rPr>
              <a:t>net present value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b="1" dirty="0" smtClean="0">
                <a:solidFill>
                  <a:srgbClr val="24577A"/>
                </a:solidFill>
              </a:rPr>
              <a:t>benefit-cost ratio</a:t>
            </a:r>
            <a:r>
              <a:rPr lang="en-US" sz="2800" dirty="0" smtClean="0"/>
              <a:t>, and </a:t>
            </a:r>
            <a:r>
              <a:rPr lang="en-US" sz="2800" b="1" dirty="0" smtClean="0">
                <a:solidFill>
                  <a:srgbClr val="24577A"/>
                </a:solidFill>
              </a:rPr>
              <a:t>rate of return </a:t>
            </a:r>
          </a:p>
        </p:txBody>
      </p:sp>
    </p:spTree>
    <p:extLst>
      <p:ext uri="{BB962C8B-B14F-4D97-AF65-F5344CB8AC3E}">
        <p14:creationId xmlns:p14="http://schemas.microsoft.com/office/powerpoint/2010/main" val="21324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914400"/>
            <a:ext cx="3657600" cy="25146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24577A"/>
                </a:solidFill>
              </a:rPr>
              <a:t>Benefits</a:t>
            </a:r>
            <a:r>
              <a:rPr lang="en-US" dirty="0" smtClean="0">
                <a:solidFill>
                  <a:srgbClr val="24577A"/>
                </a:solidFill>
              </a:rPr>
              <a:t> </a:t>
            </a:r>
            <a:r>
              <a:rPr lang="en-US" b="1" dirty="0">
                <a:solidFill>
                  <a:srgbClr val="24577A"/>
                </a:solidFill>
              </a:rPr>
              <a:t>=</a:t>
            </a:r>
            <a:r>
              <a:rPr lang="en-US" dirty="0" smtClean="0"/>
              <a:t> Greater </a:t>
            </a:r>
            <a:r>
              <a:rPr lang="en-US" dirty="0"/>
              <a:t>job opportunities </a:t>
            </a:r>
            <a:r>
              <a:rPr lang="en-US" b="1" dirty="0">
                <a:solidFill>
                  <a:srgbClr val="24577A"/>
                </a:solidFill>
              </a:rPr>
              <a:t>+</a:t>
            </a:r>
            <a:r>
              <a:rPr lang="en-US" dirty="0"/>
              <a:t> higher lifetime </a:t>
            </a:r>
            <a:r>
              <a:rPr lang="en-US" dirty="0" smtClean="0"/>
              <a:t>income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200400" y="1596325"/>
            <a:ext cx="5029201" cy="91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u="sng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772324"/>
            <a:ext cx="9144000" cy="76200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68300" y="292100"/>
            <a:ext cx="2679700" cy="266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19600" y="838200"/>
            <a:ext cx="4572000" cy="57639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4400"/>
              </a:lnSpc>
              <a:defRPr/>
            </a:pPr>
            <a:r>
              <a:rPr lang="en-US" sz="1600" dirty="0" smtClean="0"/>
              <a:t>Present value of benefits</a:t>
            </a:r>
            <a:r>
              <a:rPr lang="en-US" sz="1600" b="1" dirty="0" smtClean="0">
                <a:solidFill>
                  <a:srgbClr val="6391B7"/>
                </a:solidFill>
              </a:rPr>
              <a:t/>
            </a:r>
            <a:br>
              <a:rPr lang="en-US" sz="1600" b="1" dirty="0" smtClean="0">
                <a:solidFill>
                  <a:srgbClr val="6391B7"/>
                </a:solidFill>
              </a:rPr>
            </a:br>
            <a:r>
              <a:rPr lang="en-US" sz="4800" b="1" dirty="0" smtClean="0">
                <a:solidFill>
                  <a:srgbClr val="6391B7"/>
                </a:solidFill>
              </a:rPr>
              <a:t>$346.4 million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1600" dirty="0" smtClean="0"/>
              <a:t>Present value of costs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4800" b="1" dirty="0" smtClean="0">
                <a:solidFill>
                  <a:srgbClr val="6391B7"/>
                </a:solidFill>
              </a:rPr>
              <a:t>$89.3 million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1600" dirty="0" smtClean="0"/>
              <a:t>Net present value (benefits minus costs)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4800" b="1" dirty="0" smtClean="0">
                <a:solidFill>
                  <a:srgbClr val="24577A"/>
                </a:solidFill>
              </a:rPr>
              <a:t>$257.1 million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1600" dirty="0" smtClean="0"/>
              <a:t>Benefit-cost ratio (benefits divided by costs)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4800" b="1" dirty="0" smtClean="0">
                <a:solidFill>
                  <a:srgbClr val="24577A"/>
                </a:solidFill>
              </a:rPr>
              <a:t>3.9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1600" dirty="0" smtClean="0"/>
              <a:t>Rate of return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4800" b="1" dirty="0" smtClean="0">
                <a:solidFill>
                  <a:srgbClr val="24577A"/>
                </a:solidFill>
              </a:rPr>
              <a:t>15.3%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257299" y="3848894"/>
            <a:ext cx="6018212" cy="1588"/>
          </a:xfrm>
          <a:prstGeom prst="line">
            <a:avLst/>
          </a:prstGeom>
          <a:ln>
            <a:solidFill>
              <a:srgbClr val="225679"/>
            </a:solidFill>
            <a:prstDash val="solid"/>
          </a:ln>
        </p:spPr>
      </p:cxnSp>
      <p:cxnSp>
        <p:nvCxnSpPr>
          <p:cNvPr id="16" name="Straight Connector 15"/>
          <p:cNvCxnSpPr/>
          <p:nvPr/>
        </p:nvCxnSpPr>
        <p:spPr>
          <a:xfrm rot="10800000">
            <a:off x="0" y="3771900"/>
            <a:ext cx="4267200" cy="1588"/>
          </a:xfrm>
          <a:prstGeom prst="line">
            <a:avLst/>
          </a:prstGeom>
          <a:ln>
            <a:solidFill>
              <a:srgbClr val="225679"/>
            </a:solidFill>
            <a:prstDash val="dash"/>
          </a:ln>
        </p:spPr>
      </p:cxnSp>
      <p:sp>
        <p:nvSpPr>
          <p:cNvPr id="18" name="Rectangle 17"/>
          <p:cNvSpPr/>
          <p:nvPr/>
        </p:nvSpPr>
        <p:spPr>
          <a:xfrm>
            <a:off x="304800" y="4356318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24577A"/>
                </a:solidFill>
              </a:rPr>
              <a:t>Costs =</a:t>
            </a:r>
            <a:r>
              <a:rPr lang="en-US" sz="2800" dirty="0" smtClean="0"/>
              <a:t> Tuition and fees </a:t>
            </a:r>
            <a:r>
              <a:rPr lang="en-US" sz="2800" b="1" dirty="0" smtClean="0">
                <a:solidFill>
                  <a:srgbClr val="24577A"/>
                </a:solidFill>
              </a:rPr>
              <a:t>+</a:t>
            </a:r>
            <a:r>
              <a:rPr lang="en-US" sz="2800" dirty="0" smtClean="0"/>
              <a:t> books and supplies </a:t>
            </a:r>
            <a:br>
              <a:rPr lang="en-US" sz="2800" dirty="0" smtClean="0"/>
            </a:br>
            <a:r>
              <a:rPr lang="en-US" sz="2800" b="1" dirty="0" smtClean="0">
                <a:solidFill>
                  <a:srgbClr val="24577A"/>
                </a:solidFill>
              </a:rPr>
              <a:t>+</a:t>
            </a:r>
            <a:r>
              <a:rPr lang="en-US" sz="2800" dirty="0" smtClean="0"/>
              <a:t> forgone time and money</a:t>
            </a:r>
          </a:p>
        </p:txBody>
      </p:sp>
    </p:spTree>
    <p:extLst>
      <p:ext uri="{BB962C8B-B14F-4D97-AF65-F5344CB8AC3E}">
        <p14:creationId xmlns:p14="http://schemas.microsoft.com/office/powerpoint/2010/main" val="25998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304801" y="1371600"/>
            <a:ext cx="3657600" cy="2514600"/>
          </a:xfrm>
        </p:spPr>
        <p:txBody>
          <a:bodyPr anchor="ctr" anchorCtr="0"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24577A"/>
                </a:solidFill>
              </a:rPr>
              <a:t>Benefits =</a:t>
            </a:r>
            <a:r>
              <a:rPr lang="en-US" dirty="0" smtClean="0"/>
              <a:t> Expanded economic base </a:t>
            </a:r>
            <a:r>
              <a:rPr lang="en-US" b="1" dirty="0" smtClean="0">
                <a:solidFill>
                  <a:srgbClr val="24577A"/>
                </a:solidFill>
              </a:rPr>
              <a:t>+</a:t>
            </a:r>
            <a:r>
              <a:rPr lang="en-US" dirty="0" smtClean="0"/>
              <a:t> savings related to improved health, reduced crime, and reduced unemployment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9600" y="1152022"/>
            <a:ext cx="4572000" cy="50201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4400"/>
              </a:lnSpc>
              <a:defRPr/>
            </a:pPr>
            <a:r>
              <a:rPr lang="en-US" sz="1600" dirty="0" smtClean="0"/>
              <a:t>Present value of benefits</a:t>
            </a:r>
            <a:r>
              <a:rPr lang="en-US" sz="1600" b="1" dirty="0" smtClean="0">
                <a:solidFill>
                  <a:srgbClr val="6391B7"/>
                </a:solidFill>
              </a:rPr>
              <a:t/>
            </a:r>
            <a:br>
              <a:rPr lang="en-US" sz="1600" b="1" dirty="0" smtClean="0">
                <a:solidFill>
                  <a:srgbClr val="6391B7"/>
                </a:solidFill>
              </a:rPr>
            </a:br>
            <a:r>
              <a:rPr lang="en-US" sz="4800" b="1" dirty="0" smtClean="0">
                <a:solidFill>
                  <a:srgbClr val="6391B7"/>
                </a:solidFill>
              </a:rPr>
              <a:t>$949.8 million</a:t>
            </a:r>
          </a:p>
          <a:p>
            <a:pPr algn="ctr">
              <a:lnSpc>
                <a:spcPts val="5400"/>
              </a:lnSpc>
              <a:defRPr/>
            </a:pPr>
            <a:r>
              <a:rPr lang="en-US" sz="1600" dirty="0" smtClean="0"/>
              <a:t>Present value of costs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4800" b="1" dirty="0" smtClean="0">
                <a:solidFill>
                  <a:srgbClr val="6391B7"/>
                </a:solidFill>
              </a:rPr>
              <a:t>$20.6 million</a:t>
            </a:r>
          </a:p>
          <a:p>
            <a:pPr algn="ctr">
              <a:lnSpc>
                <a:spcPts val="5400"/>
              </a:lnSpc>
              <a:defRPr/>
            </a:pPr>
            <a:r>
              <a:rPr lang="en-US" sz="1600" dirty="0" smtClean="0"/>
              <a:t>Net present value (benefits minus costs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4800" b="1" dirty="0" smtClean="0">
                <a:solidFill>
                  <a:srgbClr val="24577A"/>
                </a:solidFill>
              </a:rPr>
              <a:t>$929.2 million</a:t>
            </a:r>
          </a:p>
          <a:p>
            <a:pPr algn="ctr">
              <a:lnSpc>
                <a:spcPts val="5400"/>
              </a:lnSpc>
              <a:defRPr/>
            </a:pPr>
            <a:r>
              <a:rPr lang="en-US" sz="1600" dirty="0" smtClean="0"/>
              <a:t>Benefit-cost ratio (benefits divided by costs)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4800" b="1" dirty="0" smtClean="0">
                <a:solidFill>
                  <a:srgbClr val="24577A"/>
                </a:solidFill>
              </a:rPr>
              <a:t>46.2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257299" y="3848894"/>
            <a:ext cx="6018212" cy="1588"/>
          </a:xfrm>
          <a:prstGeom prst="line">
            <a:avLst/>
          </a:prstGeom>
          <a:ln>
            <a:solidFill>
              <a:srgbClr val="225679"/>
            </a:solidFill>
            <a:prstDash val="solid"/>
          </a:ln>
        </p:spPr>
      </p:cxnSp>
      <p:cxnSp>
        <p:nvCxnSpPr>
          <p:cNvPr id="14" name="Straight Connector 13"/>
          <p:cNvCxnSpPr/>
          <p:nvPr/>
        </p:nvCxnSpPr>
        <p:spPr>
          <a:xfrm rot="10800000">
            <a:off x="0" y="4572000"/>
            <a:ext cx="4267200" cy="1588"/>
          </a:xfrm>
          <a:prstGeom prst="line">
            <a:avLst/>
          </a:prstGeom>
          <a:ln>
            <a:solidFill>
              <a:srgbClr val="225679"/>
            </a:solidFill>
            <a:prstDash val="dash"/>
          </a:ln>
        </p:spPr>
      </p:cxnSp>
      <p:sp>
        <p:nvSpPr>
          <p:cNvPr id="16" name="Rectangle 15"/>
          <p:cNvSpPr/>
          <p:nvPr/>
        </p:nvSpPr>
        <p:spPr>
          <a:xfrm>
            <a:off x="304800" y="5091093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24577A"/>
                </a:solidFill>
              </a:rPr>
              <a:t>Costs =</a:t>
            </a:r>
            <a:r>
              <a:rPr lang="en-US" sz="2800" dirty="0" smtClean="0"/>
              <a:t> State and local government funding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200400" y="1596325"/>
            <a:ext cx="5029201" cy="91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u="sng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772324"/>
            <a:ext cx="9144000" cy="76200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68300" y="292100"/>
            <a:ext cx="24003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304801" y="1143000"/>
            <a:ext cx="3657600" cy="25146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24577A"/>
                </a:solidFill>
              </a:rPr>
              <a:t>Benefits =</a:t>
            </a:r>
            <a:r>
              <a:rPr lang="en-US" dirty="0" smtClean="0">
                <a:solidFill>
                  <a:srgbClr val="24577A"/>
                </a:solidFill>
              </a:rPr>
              <a:t> </a:t>
            </a:r>
            <a:r>
              <a:rPr lang="en-US" dirty="0" smtClean="0"/>
              <a:t>Added tax revenues </a:t>
            </a:r>
            <a:r>
              <a:rPr lang="en-US" b="1" dirty="0" smtClean="0">
                <a:solidFill>
                  <a:srgbClr val="24577A"/>
                </a:solidFill>
              </a:rPr>
              <a:t>+</a:t>
            </a:r>
            <a:r>
              <a:rPr lang="en-US" dirty="0" smtClean="0"/>
              <a:t> reduced demand for government services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9600" y="838200"/>
            <a:ext cx="4572000" cy="57639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4400"/>
              </a:lnSpc>
              <a:defRPr/>
            </a:pPr>
            <a:r>
              <a:rPr lang="en-US" sz="1600" dirty="0" smtClean="0"/>
              <a:t>Present value of benefits</a:t>
            </a:r>
            <a:r>
              <a:rPr lang="en-US" sz="1600" b="1" dirty="0" smtClean="0">
                <a:solidFill>
                  <a:srgbClr val="6391B7"/>
                </a:solidFill>
              </a:rPr>
              <a:t/>
            </a:r>
            <a:br>
              <a:rPr lang="en-US" sz="1600" b="1" dirty="0" smtClean="0">
                <a:solidFill>
                  <a:srgbClr val="6391B7"/>
                </a:solidFill>
              </a:rPr>
            </a:br>
            <a:r>
              <a:rPr lang="en-US" sz="4800" b="1" dirty="0" smtClean="0">
                <a:solidFill>
                  <a:srgbClr val="6391B7"/>
                </a:solidFill>
              </a:rPr>
              <a:t>$63.5 million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1600" dirty="0" smtClean="0"/>
              <a:t>Present value of costs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4800" b="1" dirty="0" smtClean="0">
                <a:solidFill>
                  <a:srgbClr val="6391B7"/>
                </a:solidFill>
              </a:rPr>
              <a:t>$20.6 million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1600" dirty="0" smtClean="0"/>
              <a:t>Net present value (benefits minus costs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4800" b="1" dirty="0" smtClean="0">
                <a:solidFill>
                  <a:srgbClr val="24577A"/>
                </a:solidFill>
              </a:rPr>
              <a:t>$43.0 million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1600" dirty="0" smtClean="0"/>
              <a:t>Benefit-cost ratio (benefits divided by costs)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4800" b="1" dirty="0" smtClean="0">
                <a:solidFill>
                  <a:srgbClr val="24577A"/>
                </a:solidFill>
              </a:rPr>
              <a:t>3.1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1600" dirty="0" smtClean="0"/>
              <a:t>Rate of return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4800" b="1" dirty="0" smtClean="0">
                <a:solidFill>
                  <a:srgbClr val="24577A"/>
                </a:solidFill>
              </a:rPr>
              <a:t>7.4%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257299" y="3848894"/>
            <a:ext cx="6018212" cy="1588"/>
          </a:xfrm>
          <a:prstGeom prst="line">
            <a:avLst/>
          </a:prstGeom>
          <a:ln>
            <a:solidFill>
              <a:srgbClr val="225679"/>
            </a:solidFill>
            <a:prstDash val="solid"/>
          </a:ln>
        </p:spPr>
      </p:cxnSp>
      <p:cxnSp>
        <p:nvCxnSpPr>
          <p:cNvPr id="14" name="Straight Connector 13"/>
          <p:cNvCxnSpPr/>
          <p:nvPr/>
        </p:nvCxnSpPr>
        <p:spPr>
          <a:xfrm rot="10800000">
            <a:off x="0" y="4189411"/>
            <a:ext cx="4267200" cy="1588"/>
          </a:xfrm>
          <a:prstGeom prst="line">
            <a:avLst/>
          </a:prstGeom>
          <a:ln>
            <a:solidFill>
              <a:srgbClr val="225679"/>
            </a:solidFill>
            <a:prstDash val="dash"/>
          </a:ln>
        </p:spPr>
      </p:cxnSp>
      <p:sp>
        <p:nvSpPr>
          <p:cNvPr id="16" name="Rectangle 15"/>
          <p:cNvSpPr/>
          <p:nvPr/>
        </p:nvSpPr>
        <p:spPr>
          <a:xfrm>
            <a:off x="304800" y="4913293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24577A"/>
                </a:solidFill>
              </a:rPr>
              <a:t>Costs = </a:t>
            </a:r>
            <a:r>
              <a:rPr lang="en-US" sz="2800" dirty="0" smtClean="0">
                <a:solidFill>
                  <a:srgbClr val="000000"/>
                </a:solidFill>
              </a:rPr>
              <a:t>State and local government funding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200400" y="1596325"/>
            <a:ext cx="5029201" cy="91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u="sng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772324"/>
            <a:ext cx="9144000" cy="76200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304800"/>
            <a:ext cx="28448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rgbClr val="6391B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391B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2019300"/>
            <a:ext cx="7772400" cy="533400"/>
            <a:chOff x="0" y="1828800"/>
            <a:chExt cx="7772400" cy="533400"/>
          </a:xfrm>
        </p:grpSpPr>
        <p:sp>
          <p:nvSpPr>
            <p:cNvPr id="9" name="Rectangle 8"/>
            <p:cNvSpPr/>
            <p:nvPr/>
          </p:nvSpPr>
          <p:spPr>
            <a:xfrm>
              <a:off x="0" y="1828800"/>
              <a:ext cx="7239000" cy="533400"/>
            </a:xfrm>
            <a:prstGeom prst="rect">
              <a:avLst/>
            </a:prstGeom>
            <a:solidFill>
              <a:srgbClr val="2256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5400000">
              <a:off x="7239000" y="1828800"/>
              <a:ext cx="533400" cy="533400"/>
            </a:xfrm>
            <a:prstGeom prst="rtTriangle">
              <a:avLst/>
            </a:prstGeom>
            <a:solidFill>
              <a:srgbClr val="2256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19400"/>
            <a:ext cx="7315200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4577A"/>
                </a:solidFill>
              </a:rPr>
              <a:t>Creates </a:t>
            </a:r>
            <a:r>
              <a:rPr lang="en-US" b="1" dirty="0" smtClean="0">
                <a:solidFill>
                  <a:schemeClr val="bg1"/>
                </a:solidFill>
              </a:rPr>
              <a:t>new income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24577A"/>
                </a:solidFill>
              </a:rPr>
              <a:t>in the region</a:t>
            </a:r>
          </a:p>
          <a:p>
            <a:r>
              <a:rPr lang="en-US" dirty="0" smtClean="0">
                <a:solidFill>
                  <a:srgbClr val="24577A"/>
                </a:solidFill>
              </a:rPr>
              <a:t>Supports </a:t>
            </a:r>
            <a:r>
              <a:rPr lang="en-US" b="1" dirty="0" smtClean="0">
                <a:solidFill>
                  <a:srgbClr val="FFFFFF"/>
                </a:solidFill>
              </a:rPr>
              <a:t>local jobs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24577A"/>
                </a:solidFill>
              </a:rPr>
              <a:t>Sustains a </a:t>
            </a:r>
            <a:r>
              <a:rPr lang="en-US" b="1" dirty="0" smtClean="0">
                <a:solidFill>
                  <a:srgbClr val="FFFFFF"/>
                </a:solidFill>
              </a:rPr>
              <a:t>skilled workforce</a:t>
            </a:r>
          </a:p>
          <a:p>
            <a:r>
              <a:rPr lang="en-US" dirty="0">
                <a:solidFill>
                  <a:srgbClr val="24577A"/>
                </a:solidFill>
              </a:rPr>
              <a:t>Increases students’ </a:t>
            </a:r>
            <a:r>
              <a:rPr lang="en-US" b="1" dirty="0">
                <a:solidFill>
                  <a:srgbClr val="FFFFFF"/>
                </a:solidFill>
              </a:rPr>
              <a:t>lifetime income</a:t>
            </a:r>
          </a:p>
          <a:p>
            <a:r>
              <a:rPr lang="en-US" dirty="0">
                <a:solidFill>
                  <a:srgbClr val="24577A"/>
                </a:solidFill>
              </a:rPr>
              <a:t>Expands the</a:t>
            </a:r>
            <a:r>
              <a:rPr lang="en-US" b="1" dirty="0">
                <a:solidFill>
                  <a:srgbClr val="24577A"/>
                </a:solidFill>
              </a:rPr>
              <a:t> </a:t>
            </a:r>
            <a:r>
              <a:rPr lang="en-US" dirty="0">
                <a:solidFill>
                  <a:srgbClr val="24577A"/>
                </a:solidFill>
              </a:rPr>
              <a:t>state’s </a:t>
            </a:r>
            <a:r>
              <a:rPr lang="en-US" b="1" dirty="0">
                <a:solidFill>
                  <a:srgbClr val="FFFFFF"/>
                </a:solidFill>
              </a:rPr>
              <a:t>economic base</a:t>
            </a:r>
          </a:p>
          <a:p>
            <a:r>
              <a:rPr lang="en-US" dirty="0">
                <a:solidFill>
                  <a:srgbClr val="24577A"/>
                </a:solidFill>
              </a:rPr>
              <a:t>Improves </a:t>
            </a:r>
            <a:r>
              <a:rPr lang="en-US" b="1" dirty="0">
                <a:solidFill>
                  <a:srgbClr val="FFFFFF"/>
                </a:solidFill>
              </a:rPr>
              <a:t>quality of </a:t>
            </a:r>
            <a:r>
              <a:rPr lang="en-US" b="1" dirty="0" smtClean="0">
                <a:solidFill>
                  <a:srgbClr val="FFFFFF"/>
                </a:solidFill>
              </a:rPr>
              <a:t>life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657600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0193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cap="all" spc="200" dirty="0" smtClean="0">
                <a:solidFill>
                  <a:schemeClr val="bg1"/>
                </a:solidFill>
              </a:rPr>
              <a:t>Tri-County Technical </a:t>
            </a:r>
            <a:r>
              <a:rPr lang="en-US" sz="2000" cap="all" spc="200" dirty="0" smtClean="0">
                <a:solidFill>
                  <a:schemeClr val="bg1"/>
                </a:solidFill>
              </a:rPr>
              <a:t>College</a:t>
            </a:r>
            <a:endParaRPr lang="en-US" sz="2000" cap="all" spc="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43100"/>
            <a:ext cx="9144000" cy="76200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38350" y="482600"/>
            <a:ext cx="5067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7226"/>
            <a:ext cx="7772400" cy="892174"/>
          </a:xfrm>
        </p:spPr>
        <p:txBody>
          <a:bodyPr>
            <a:normAutofit/>
          </a:bodyPr>
          <a:lstStyle/>
          <a:p>
            <a:r>
              <a:rPr lang="en-US" sz="1600" cap="all" spc="200" dirty="0" smtClean="0"/>
              <a:t>The results of this study </a:t>
            </a:r>
            <a:br>
              <a:rPr lang="en-US" sz="1600" cap="all" spc="200" dirty="0" smtClean="0"/>
            </a:br>
            <a:r>
              <a:rPr lang="en-US" sz="1600" cap="all" spc="200" dirty="0" smtClean="0"/>
              <a:t>were prepared by</a:t>
            </a:r>
            <a:endParaRPr lang="en-US" sz="1600" cap="all" spc="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0"/>
            <a:ext cx="7924800" cy="609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1600" cap="all" spc="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a copy of the report, please contact the college.</a:t>
            </a:r>
            <a:endParaRPr lang="en-US" sz="1600" cap="all" spc="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95600"/>
            <a:ext cx="2133606" cy="90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72324"/>
            <a:ext cx="9144000" cy="76200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565276" y="3848894"/>
            <a:ext cx="6018212" cy="1588"/>
          </a:xfrm>
          <a:prstGeom prst="line">
            <a:avLst/>
          </a:prstGeom>
          <a:ln>
            <a:solidFill>
              <a:srgbClr val="225679"/>
            </a:solidFill>
            <a:prstDash val="solid"/>
          </a:ln>
        </p:spPr>
      </p:cxn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65700" y="2438400"/>
            <a:ext cx="38481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23900" y="2438400"/>
            <a:ext cx="31115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321050" y="228600"/>
            <a:ext cx="25019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438400"/>
            <a:ext cx="9144000" cy="76200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6750" y="571500"/>
            <a:ext cx="5270500" cy="14097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10800000">
            <a:off x="0" y="4000500"/>
            <a:ext cx="9144000" cy="1588"/>
          </a:xfrm>
          <a:prstGeom prst="line">
            <a:avLst/>
          </a:prstGeom>
          <a:ln>
            <a:solidFill>
              <a:srgbClr val="225679"/>
            </a:solidFill>
          </a:ln>
        </p:spPr>
      </p:cxnSp>
      <p:cxnSp>
        <p:nvCxnSpPr>
          <p:cNvPr id="13" name="Straight Connector 12"/>
          <p:cNvCxnSpPr/>
          <p:nvPr/>
        </p:nvCxnSpPr>
        <p:spPr>
          <a:xfrm rot="10800000">
            <a:off x="0" y="5408611"/>
            <a:ext cx="9144000" cy="1588"/>
          </a:xfrm>
          <a:prstGeom prst="line">
            <a:avLst/>
          </a:prstGeom>
          <a:ln>
            <a:solidFill>
              <a:srgbClr val="225679"/>
            </a:solidFill>
          </a:ln>
        </p:spPr>
      </p:cxnSp>
      <p:pic>
        <p:nvPicPr>
          <p:cNvPr id="15" name="Picture 1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84400" y="3098800"/>
            <a:ext cx="4775200" cy="266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393950" y="4559300"/>
            <a:ext cx="4356100" cy="266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044700" y="5969000"/>
            <a:ext cx="5054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73400"/>
            <a:ext cx="8229600" cy="36322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5000"/>
              </a:spcBef>
              <a:buFont typeface="Arial"/>
              <a:buChar char="•"/>
            </a:pPr>
            <a:r>
              <a:rPr lang="en-US" sz="2800" dirty="0" smtClean="0"/>
              <a:t>Calculate </a:t>
            </a:r>
            <a:r>
              <a:rPr lang="en-US" sz="2800" b="1" dirty="0" smtClean="0">
                <a:solidFill>
                  <a:srgbClr val="24577A"/>
                </a:solidFill>
              </a:rPr>
              <a:t>initial sales </a:t>
            </a:r>
            <a:r>
              <a:rPr lang="en-US" sz="2800" dirty="0" smtClean="0"/>
              <a:t>generated in region</a:t>
            </a:r>
            <a:endParaRPr lang="en-US" sz="2800" b="1" dirty="0" smtClean="0"/>
          </a:p>
          <a:p>
            <a:pPr>
              <a:lnSpc>
                <a:spcPts val="4000"/>
              </a:lnSpc>
              <a:spcBef>
                <a:spcPts val="5000"/>
              </a:spcBef>
              <a:buFont typeface="Arial"/>
              <a:buChar char="•"/>
            </a:pPr>
            <a:r>
              <a:rPr lang="en-US" sz="2800" dirty="0" smtClean="0"/>
              <a:t>Derive sales created by </a:t>
            </a:r>
            <a:r>
              <a:rPr lang="en-US" sz="2800" b="1" dirty="0" smtClean="0">
                <a:solidFill>
                  <a:srgbClr val="24577A"/>
                </a:solidFill>
              </a:rPr>
              <a:t>multiplier effects</a:t>
            </a:r>
          </a:p>
          <a:p>
            <a:pPr>
              <a:lnSpc>
                <a:spcPts val="4000"/>
              </a:lnSpc>
              <a:spcBef>
                <a:spcPts val="5000"/>
              </a:spcBef>
              <a:buFont typeface="Arial"/>
              <a:buChar char="•"/>
            </a:pPr>
            <a:r>
              <a:rPr lang="en-US" sz="2800" dirty="0" smtClean="0"/>
              <a:t>Convert results to </a:t>
            </a:r>
            <a:r>
              <a:rPr lang="en-US" sz="2800" b="1" dirty="0" smtClean="0">
                <a:solidFill>
                  <a:srgbClr val="24577A"/>
                </a:solidFill>
              </a:rPr>
              <a:t>income </a:t>
            </a:r>
            <a:endParaRPr lang="en-US" sz="2800" b="1" dirty="0">
              <a:solidFill>
                <a:srgbClr val="24577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438400"/>
            <a:ext cx="9144000" cy="76200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6750" y="571500"/>
            <a:ext cx="52705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457202" y="1981200"/>
            <a:ext cx="3657598" cy="18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College payroll</a:t>
            </a:r>
            <a:endParaRPr lang="en-US" sz="2400" b="1" u="sng" dirty="0" smtClean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200400" y="1596325"/>
            <a:ext cx="5029201" cy="91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u="sng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"/>
          </p:nvPr>
        </p:nvSpPr>
        <p:spPr>
          <a:xfrm>
            <a:off x="914400" y="4953000"/>
            <a:ext cx="731520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225679"/>
                </a:solidFill>
              </a:rPr>
              <a:t>$32.6 million</a:t>
            </a:r>
            <a:endParaRPr lang="en-US" sz="7200" dirty="0" smtClean="0">
              <a:solidFill>
                <a:srgbClr val="225679"/>
              </a:solidFill>
            </a:endParaRPr>
          </a:p>
          <a:p>
            <a:pPr marL="0" indent="0" algn="ctr">
              <a:buNone/>
            </a:pPr>
            <a:endParaRPr lang="en-US" sz="7200" dirty="0" smtClean="0">
              <a:solidFill>
                <a:srgbClr val="225679"/>
              </a:solidFill>
            </a:endParaRPr>
          </a:p>
          <a:p>
            <a:pPr marL="0" indent="0" algn="ctr">
              <a:buNone/>
            </a:pPr>
            <a:endParaRPr lang="en-US" sz="7200" b="1" u="sng" dirty="0" smtClean="0">
              <a:solidFill>
                <a:srgbClr val="225679"/>
              </a:solidFill>
            </a:endParaRPr>
          </a:p>
          <a:p>
            <a:pPr marL="0" indent="0" algn="ctr">
              <a:buNone/>
            </a:pPr>
            <a:endParaRPr lang="en-US" sz="7200" b="1" u="sng" dirty="0" smtClean="0">
              <a:solidFill>
                <a:srgbClr val="225679"/>
              </a:solidFill>
            </a:endParaRPr>
          </a:p>
        </p:txBody>
      </p:sp>
      <p:sp>
        <p:nvSpPr>
          <p:cNvPr id="15" name="Content Placeholder 3"/>
          <p:cNvSpPr>
            <a:spLocks noGrp="1"/>
          </p:cNvSpPr>
          <p:nvPr>
            <p:ph sz="half" idx="1"/>
          </p:nvPr>
        </p:nvSpPr>
        <p:spPr>
          <a:xfrm>
            <a:off x="5029200" y="1981200"/>
            <a:ext cx="3657600" cy="1832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Income </a:t>
            </a:r>
            <a:r>
              <a:rPr lang="en-US" sz="2400" dirty="0"/>
              <a:t>created by the spending of</a:t>
            </a:r>
            <a:r>
              <a:rPr lang="en-US" sz="2400" dirty="0" smtClean="0"/>
              <a:t> the college and its employees</a:t>
            </a:r>
            <a:endParaRPr lang="en-US" sz="2400" b="1" u="sng" dirty="0" smtClean="0"/>
          </a:p>
          <a:p>
            <a:pPr marL="0" indent="0" algn="ctr">
              <a:buNone/>
            </a:pPr>
            <a:endParaRPr lang="en-US" sz="2400" b="1" u="sng" dirty="0" smtClean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745185" y="2667397"/>
            <a:ext cx="3656806" cy="1588"/>
          </a:xfrm>
          <a:prstGeom prst="line">
            <a:avLst/>
          </a:prstGeom>
          <a:ln>
            <a:solidFill>
              <a:srgbClr val="225679"/>
            </a:solidFill>
            <a:prstDash val="lgDash"/>
          </a:ln>
        </p:spPr>
      </p:cxnSp>
      <p:cxnSp>
        <p:nvCxnSpPr>
          <p:cNvPr id="17" name="Straight Connector 16"/>
          <p:cNvCxnSpPr/>
          <p:nvPr/>
        </p:nvCxnSpPr>
        <p:spPr>
          <a:xfrm rot="10800000">
            <a:off x="0" y="4495800"/>
            <a:ext cx="9144000" cy="1588"/>
          </a:xfrm>
          <a:prstGeom prst="line">
            <a:avLst/>
          </a:prstGeom>
          <a:ln>
            <a:solidFill>
              <a:srgbClr val="225679"/>
            </a:solidFill>
          </a:ln>
        </p:spPr>
      </p:cxnSp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1600200"/>
            <a:ext cx="1778000" cy="15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715000" y="1600200"/>
            <a:ext cx="2235200" cy="15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772324"/>
            <a:ext cx="9144000" cy="76200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93700" y="292100"/>
            <a:ext cx="46355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457202" y="1981200"/>
            <a:ext cx="3657598" cy="18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Income created by the spending of out-of-region students</a:t>
            </a:r>
            <a:endParaRPr lang="en-US" sz="2400" b="1" u="sng" dirty="0" smtClean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200400" y="1596325"/>
            <a:ext cx="5029201" cy="91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u="sng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"/>
          </p:nvPr>
        </p:nvSpPr>
        <p:spPr>
          <a:xfrm>
            <a:off x="914400" y="4953000"/>
            <a:ext cx="731520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225679"/>
                </a:solidFill>
              </a:rPr>
              <a:t>$3.3 million</a:t>
            </a:r>
            <a:endParaRPr lang="en-US" sz="7200" dirty="0" smtClean="0">
              <a:solidFill>
                <a:srgbClr val="225679"/>
              </a:solidFill>
            </a:endParaRPr>
          </a:p>
          <a:p>
            <a:pPr marL="0" indent="0" algn="ctr">
              <a:buNone/>
            </a:pPr>
            <a:endParaRPr lang="en-US" sz="7200" dirty="0" smtClean="0">
              <a:solidFill>
                <a:srgbClr val="225679"/>
              </a:solidFill>
            </a:endParaRPr>
          </a:p>
          <a:p>
            <a:pPr marL="0" indent="0" algn="ctr">
              <a:buNone/>
            </a:pPr>
            <a:endParaRPr lang="en-US" sz="7200" b="1" u="sng" dirty="0" smtClean="0">
              <a:solidFill>
                <a:srgbClr val="225679"/>
              </a:solidFill>
            </a:endParaRPr>
          </a:p>
          <a:p>
            <a:pPr marL="0" indent="0" algn="ctr">
              <a:buNone/>
            </a:pPr>
            <a:endParaRPr lang="en-US" sz="7200" b="1" u="sng" dirty="0" smtClean="0">
              <a:solidFill>
                <a:srgbClr val="225679"/>
              </a:solidFill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sz="half" idx="1"/>
          </p:nvPr>
        </p:nvSpPr>
        <p:spPr>
          <a:xfrm>
            <a:off x="5029200" y="1981200"/>
            <a:ext cx="3657600" cy="1832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Income </a:t>
            </a:r>
            <a:r>
              <a:rPr lang="en-US" sz="2400" dirty="0"/>
              <a:t>created by the spending of</a:t>
            </a:r>
            <a:r>
              <a:rPr lang="en-US" sz="2400" dirty="0" smtClean="0"/>
              <a:t> businesses patronized by students</a:t>
            </a:r>
            <a:endParaRPr lang="en-US" sz="2400" b="1" u="sng" dirty="0" smtClean="0"/>
          </a:p>
          <a:p>
            <a:pPr marL="0" indent="0" algn="ctr">
              <a:buNone/>
            </a:pPr>
            <a:endParaRPr lang="en-US" sz="2400" b="1" u="sng" dirty="0" smtClean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745185" y="2667397"/>
            <a:ext cx="3656806" cy="1588"/>
          </a:xfrm>
          <a:prstGeom prst="line">
            <a:avLst/>
          </a:prstGeom>
          <a:ln>
            <a:solidFill>
              <a:srgbClr val="225679"/>
            </a:solidFill>
            <a:prstDash val="lgDash"/>
          </a:ln>
        </p:spPr>
      </p:cxnSp>
      <p:cxnSp>
        <p:nvCxnSpPr>
          <p:cNvPr id="20" name="Straight Connector 19"/>
          <p:cNvCxnSpPr/>
          <p:nvPr/>
        </p:nvCxnSpPr>
        <p:spPr>
          <a:xfrm rot="10800000">
            <a:off x="0" y="4495800"/>
            <a:ext cx="9144000" cy="1588"/>
          </a:xfrm>
          <a:prstGeom prst="line">
            <a:avLst/>
          </a:prstGeom>
          <a:ln>
            <a:solidFill>
              <a:srgbClr val="225679"/>
            </a:solidFill>
          </a:ln>
        </p:spPr>
      </p:cxnSp>
      <p:pic>
        <p:nvPicPr>
          <p:cNvPr id="21" name="Picture 2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1600200"/>
            <a:ext cx="1778000" cy="152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715000" y="1600200"/>
            <a:ext cx="2235200" cy="152400"/>
          </a:xfrm>
          <a:prstGeom prst="rect">
            <a:avLst/>
          </a:prstGeom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3200400" y="1596325"/>
            <a:ext cx="5029201" cy="91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u="sng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772324"/>
            <a:ext cx="9144000" cy="76200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93700" y="292100"/>
            <a:ext cx="41783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2" y="1981200"/>
            <a:ext cx="3657598" cy="18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Higher </a:t>
            </a:r>
            <a:r>
              <a:rPr lang="en-US" sz="2400" dirty="0"/>
              <a:t>wages of former students + increased output of </a:t>
            </a:r>
            <a:r>
              <a:rPr lang="en-US" sz="2400" dirty="0" smtClean="0"/>
              <a:t>businesses</a:t>
            </a:r>
            <a:endParaRPr lang="en-US" sz="2400" b="1" u="sng" dirty="0" smtClean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200400" y="1596325"/>
            <a:ext cx="5029201" cy="91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u="sng" dirty="0" smtClean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914400" y="4953000"/>
            <a:ext cx="731520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225679"/>
                </a:solidFill>
              </a:rPr>
              <a:t>$163.4 million</a:t>
            </a:r>
            <a:endParaRPr lang="en-US" sz="7200" dirty="0" smtClean="0">
              <a:solidFill>
                <a:srgbClr val="225679"/>
              </a:solidFill>
            </a:endParaRPr>
          </a:p>
          <a:p>
            <a:pPr marL="0" indent="0" algn="ctr">
              <a:buNone/>
            </a:pPr>
            <a:endParaRPr lang="en-US" sz="7200" dirty="0" smtClean="0">
              <a:solidFill>
                <a:srgbClr val="225679"/>
              </a:solidFill>
            </a:endParaRPr>
          </a:p>
          <a:p>
            <a:pPr marL="0" indent="0" algn="ctr">
              <a:buNone/>
            </a:pPr>
            <a:endParaRPr lang="en-US" sz="7200" b="1" u="sng" dirty="0" smtClean="0">
              <a:solidFill>
                <a:srgbClr val="225679"/>
              </a:solidFill>
            </a:endParaRPr>
          </a:p>
          <a:p>
            <a:pPr marL="0" indent="0" algn="ctr">
              <a:buNone/>
            </a:pPr>
            <a:endParaRPr lang="en-US" sz="7200" b="1" u="sng" dirty="0" smtClean="0">
              <a:solidFill>
                <a:srgbClr val="225679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"/>
          </p:nvPr>
        </p:nvSpPr>
        <p:spPr>
          <a:xfrm>
            <a:off x="5029200" y="1981200"/>
            <a:ext cx="3657600" cy="1832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Income </a:t>
            </a:r>
            <a:r>
              <a:rPr lang="en-US" sz="2400" dirty="0"/>
              <a:t>created by the spending of students and </a:t>
            </a:r>
            <a:r>
              <a:rPr lang="en-US" sz="2400" dirty="0" smtClean="0"/>
              <a:t>businesses</a:t>
            </a:r>
            <a:endParaRPr lang="en-US" sz="2400" b="1" u="sng" dirty="0" smtClean="0"/>
          </a:p>
          <a:p>
            <a:pPr marL="0" indent="0" algn="ctr">
              <a:buNone/>
            </a:pPr>
            <a:endParaRPr lang="en-US" sz="2400" b="1" u="sng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1325" y="292100"/>
            <a:ext cx="4876800" cy="241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72324"/>
            <a:ext cx="9144000" cy="76200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745185" y="2667397"/>
            <a:ext cx="3656806" cy="1588"/>
          </a:xfrm>
          <a:prstGeom prst="line">
            <a:avLst/>
          </a:prstGeom>
          <a:ln>
            <a:solidFill>
              <a:srgbClr val="225679"/>
            </a:solidFill>
            <a:prstDash val="lgDash"/>
          </a:ln>
        </p:spPr>
      </p:cxnSp>
      <p:cxnSp>
        <p:nvCxnSpPr>
          <p:cNvPr id="13" name="Straight Connector 12"/>
          <p:cNvCxnSpPr/>
          <p:nvPr/>
        </p:nvCxnSpPr>
        <p:spPr>
          <a:xfrm rot="10800000">
            <a:off x="0" y="4495800"/>
            <a:ext cx="9144000" cy="1588"/>
          </a:xfrm>
          <a:prstGeom prst="line">
            <a:avLst/>
          </a:prstGeom>
          <a:ln>
            <a:solidFill>
              <a:srgbClr val="225679"/>
            </a:solidFill>
          </a:ln>
        </p:spPr>
      </p:cxnSp>
      <p:pic>
        <p:nvPicPr>
          <p:cNvPr id="22" name="Picture 2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71600" y="1600200"/>
            <a:ext cx="1778000" cy="152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715000" y="1600200"/>
            <a:ext cx="2235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852661"/>
              </p:ext>
            </p:extLst>
          </p:nvPr>
        </p:nvGraphicFramePr>
        <p:xfrm>
          <a:off x="457200" y="2590800"/>
          <a:ext cx="8156448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175"/>
                <a:gridCol w="5147273"/>
              </a:tblGrid>
              <a:tr h="401511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2567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all" spc="200" dirty="0" smtClean="0">
                          <a:solidFill>
                            <a:srgbClr val="000000"/>
                          </a:solidFill>
                        </a:rPr>
                        <a:t>Added</a:t>
                      </a:r>
                      <a:r>
                        <a:rPr lang="en-US" sz="1400" b="0" cap="all" spc="200" baseline="0" dirty="0" smtClean="0">
                          <a:solidFill>
                            <a:srgbClr val="000000"/>
                          </a:solidFill>
                        </a:rPr>
                        <a:t> income in region</a:t>
                      </a:r>
                      <a:endParaRPr lang="en-US" sz="1400" b="0" cap="all" spc="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402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Effect of college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operations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00"/>
                        </a:lnSpc>
                      </a:pPr>
                      <a:r>
                        <a:rPr lang="en-US" sz="5400" b="1" dirty="0" smtClean="0">
                          <a:solidFill>
                            <a:srgbClr val="6391B7"/>
                          </a:solidFill>
                        </a:rPr>
                        <a:t>$32.6</a:t>
                      </a:r>
                      <a:r>
                        <a:rPr lang="en-US" sz="5400" b="1" baseline="0" dirty="0" smtClean="0">
                          <a:solidFill>
                            <a:srgbClr val="6391B7"/>
                          </a:solidFill>
                        </a:rPr>
                        <a:t> million</a:t>
                      </a:r>
                      <a:endParaRPr lang="en-US" sz="5400" b="1" dirty="0">
                        <a:solidFill>
                          <a:srgbClr val="6391B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402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Effect of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student spending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00"/>
                        </a:lnSpc>
                      </a:pPr>
                      <a:r>
                        <a:rPr lang="en-US" sz="5400" b="1" dirty="0" smtClean="0">
                          <a:solidFill>
                            <a:srgbClr val="6391B7"/>
                          </a:solidFill>
                        </a:rPr>
                        <a:t>$3.3 million</a:t>
                      </a:r>
                      <a:endParaRPr lang="en-US" sz="5400" b="1" dirty="0">
                        <a:solidFill>
                          <a:srgbClr val="6391B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402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Effect of worker productivity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00"/>
                        </a:lnSpc>
                      </a:pPr>
                      <a:r>
                        <a:rPr lang="en-US" sz="5400" b="1" dirty="0" smtClean="0">
                          <a:solidFill>
                            <a:srgbClr val="6391B7"/>
                          </a:solidFill>
                        </a:rPr>
                        <a:t>$163.4 million</a:t>
                      </a:r>
                      <a:endParaRPr lang="en-US" sz="5400" b="1" dirty="0">
                        <a:solidFill>
                          <a:srgbClr val="6391B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402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Total effect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00"/>
                        </a:lnSpc>
                      </a:pPr>
                      <a:r>
                        <a:rPr lang="en-US" sz="5400" b="1" dirty="0" smtClean="0">
                          <a:solidFill>
                            <a:srgbClr val="225679"/>
                          </a:solidFill>
                        </a:rPr>
                        <a:t>$199.3 million</a:t>
                      </a:r>
                      <a:endParaRPr lang="en-US" sz="5400" b="1" dirty="0">
                        <a:solidFill>
                          <a:srgbClr val="22567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2438400"/>
            <a:ext cx="9144000" cy="76200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6750" y="571500"/>
            <a:ext cx="52705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38400"/>
            <a:ext cx="9144000" cy="76200"/>
          </a:xfrm>
          <a:prstGeom prst="rect">
            <a:avLst/>
          </a:prstGeom>
          <a:solidFill>
            <a:srgbClr val="225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41600" y="571500"/>
            <a:ext cx="3860800" cy="14097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10800000">
            <a:off x="0" y="4000500"/>
            <a:ext cx="9144000" cy="1588"/>
          </a:xfrm>
          <a:prstGeom prst="line">
            <a:avLst/>
          </a:prstGeom>
          <a:ln>
            <a:solidFill>
              <a:srgbClr val="225679"/>
            </a:solidFill>
          </a:ln>
        </p:spPr>
      </p:cxnSp>
      <p:cxnSp>
        <p:nvCxnSpPr>
          <p:cNvPr id="13" name="Straight Connector 12"/>
          <p:cNvCxnSpPr/>
          <p:nvPr/>
        </p:nvCxnSpPr>
        <p:spPr>
          <a:xfrm rot="10800000">
            <a:off x="0" y="5408611"/>
            <a:ext cx="9144000" cy="1588"/>
          </a:xfrm>
          <a:prstGeom prst="line">
            <a:avLst/>
          </a:prstGeom>
          <a:ln>
            <a:solidFill>
              <a:srgbClr val="225679"/>
            </a:solidFill>
          </a:ln>
        </p:spPr>
      </p:cxnSp>
      <p:pic>
        <p:nvPicPr>
          <p:cNvPr id="15" name="Picture 1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38500" y="3111500"/>
            <a:ext cx="2667000" cy="266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365500" y="4546600"/>
            <a:ext cx="2413000" cy="266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143250" y="5956300"/>
            <a:ext cx="28575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252</Words>
  <Application>Microsoft Office PowerPoint</Application>
  <PresentationFormat>On-screen Show (4:3)</PresentationFormat>
  <Paragraphs>71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results of this study  were prepared by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Demonstrating the Value of</dc:title>
  <dc:creator>Annike Christophersen</dc:creator>
  <cp:lastModifiedBy>abrown</cp:lastModifiedBy>
  <cp:revision>82</cp:revision>
  <dcterms:created xsi:type="dcterms:W3CDTF">2013-06-24T15:07:47Z</dcterms:created>
  <dcterms:modified xsi:type="dcterms:W3CDTF">2013-09-23T16:46:23Z</dcterms:modified>
</cp:coreProperties>
</file>